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5" r:id="rId4"/>
    <p:sldId id="269" r:id="rId5"/>
    <p:sldId id="266" r:id="rId6"/>
    <p:sldId id="267" r:id="rId7"/>
    <p:sldId id="268" r:id="rId8"/>
    <p:sldId id="263" r:id="rId9"/>
    <p:sldId id="277" r:id="rId10"/>
    <p:sldId id="262" r:id="rId11"/>
    <p:sldId id="264" r:id="rId12"/>
    <p:sldId id="275" r:id="rId13"/>
    <p:sldId id="279" r:id="rId14"/>
    <p:sldId id="27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03"/>
    <p:restoredTop sz="94720"/>
  </p:normalViewPr>
  <p:slideViewPr>
    <p:cSldViewPr snapToGrid="0" showGuides="1">
      <p:cViewPr>
        <p:scale>
          <a:sx n="170" d="100"/>
          <a:sy n="170" d="100"/>
        </p:scale>
        <p:origin x="424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B8303-3559-D34C-A9BD-AA78597FD5F8}" type="datetimeFigureOut">
              <a:rPr lang="en-US" smtClean="0"/>
              <a:t>1/15/24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1B0A9B-8D95-BA4B-8EA0-B44E5743E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81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B0A9B-8D95-BA4B-8EA0-B44E5743EB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586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 few authors ordered based on perceived contributions thus far, followed by alphabetical list of ECR and PI list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B0A9B-8D95-BA4B-8EA0-B44E5743EB1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41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6334D-4732-AF73-7F91-3EE13D30EB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7EBD71-F61D-BDDE-0161-E3DF198AF2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B7857-9A5E-82F2-04ED-57C5C370C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BD20-8FF3-184A-A16B-B5D8AC4F66F9}" type="datetimeFigureOut">
              <a:rPr lang="en-US" smtClean="0"/>
              <a:t>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91C89-3D11-7584-1311-65DAD0515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B431C-659F-2F73-C9A2-F2B020FB2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2767-C24E-FB42-AD4D-F7E3C82CE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802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CEBB1-D21B-602C-C677-E3DDFE974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6FD48C-7316-E595-6682-DA35E06D1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7EC67-4130-1D90-5B09-D442ABACB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BD20-8FF3-184A-A16B-B5D8AC4F66F9}" type="datetimeFigureOut">
              <a:rPr lang="en-US" smtClean="0"/>
              <a:t>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06DCA-CC83-5204-6C67-65DAE3E72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7857F-61DC-5D7F-9774-301A90859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2767-C24E-FB42-AD4D-F7E3C82CE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51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C28EDC-5A7E-7595-1048-FE71BCC3B3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A05FBB-B8EE-5AAD-84D5-ECCDA2F07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8A464-E8F4-EBFA-1C4F-E10010338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BD20-8FF3-184A-A16B-B5D8AC4F66F9}" type="datetimeFigureOut">
              <a:rPr lang="en-US" smtClean="0"/>
              <a:t>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637B9-B250-C3F6-EB41-B50247A7E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F44A4-4352-0705-8D2E-A48521926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2767-C24E-FB42-AD4D-F7E3C82CE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207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29116-F10D-D83D-CC79-FEB2B02CA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BEE59-962E-5017-79D0-17376E151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141BB-D01C-4E04-77F2-37016A425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BD20-8FF3-184A-A16B-B5D8AC4F66F9}" type="datetimeFigureOut">
              <a:rPr lang="en-US" smtClean="0"/>
              <a:t>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0BECA-CBE5-0E7A-997C-B8C2C2826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C806E-5ED3-D11F-1F8B-0C5DD481E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2767-C24E-FB42-AD4D-F7E3C82CE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046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5055C-AA45-5579-8594-E3A92B042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2FD97C-BBAD-0EA6-037D-2FF09DD0D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85D08-0660-59A3-1BAD-CAD3779E7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BD20-8FF3-184A-A16B-B5D8AC4F66F9}" type="datetimeFigureOut">
              <a:rPr lang="en-US" smtClean="0"/>
              <a:t>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F06D2-D967-D4DD-D26B-49EA58E91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4D21C-F91A-01C0-716A-9E2639D91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2767-C24E-FB42-AD4D-F7E3C82CE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632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6B67E-8689-14E2-7AB7-15608E785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39AF9-7CD1-676E-8AA2-51ED075115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79F561-EB44-2C72-A5AE-9AA2FA12A3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61728-0639-A003-3978-B2630E5B2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BD20-8FF3-184A-A16B-B5D8AC4F66F9}" type="datetimeFigureOut">
              <a:rPr lang="en-US" smtClean="0"/>
              <a:t>1/15/24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8CA18-1D4E-45EE-79FB-941ABC369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C524B6-72E8-3422-74CC-65A579A6F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2767-C24E-FB42-AD4D-F7E3C82CE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50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D3BAF-B264-A666-1716-F085858F9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5746E0-C4CA-CBEA-843A-DB5BFA5E0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5E6C94-8803-09E8-4A40-A540D60670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FDF90C-1A1F-051E-595E-3E846ACD52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257087-8964-0211-0367-8FEA0735B3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18DC17-AD44-3132-BDB0-9443C495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BD20-8FF3-184A-A16B-B5D8AC4F66F9}" type="datetimeFigureOut">
              <a:rPr lang="en-US" smtClean="0"/>
              <a:t>1/15/24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085CA2-9F6F-EF6D-EC0A-CCD269B94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FA3336-C825-60F1-D2AD-672FF307A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2767-C24E-FB42-AD4D-F7E3C82CE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39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56CB4-FAA2-F84B-95A0-E2DD4F94E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7091ED-084E-E3F4-0744-6D78D8BC8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BD20-8FF3-184A-A16B-B5D8AC4F66F9}" type="datetimeFigureOut">
              <a:rPr lang="en-US" smtClean="0"/>
              <a:t>1/15/24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BBB1F0-6E92-06EE-0FD2-C487D8CF0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1A5058-5D16-4C02-47B2-517EE1520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2767-C24E-FB42-AD4D-F7E3C82CE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559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231A8E-1CF4-CCF8-8BE2-E082ED1C9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BD20-8FF3-184A-A16B-B5D8AC4F66F9}" type="datetimeFigureOut">
              <a:rPr lang="en-US" smtClean="0"/>
              <a:t>1/15/24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A03976-BEB0-456C-5753-427797589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A2CB6-85DF-137C-FC9B-DA25827A3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2767-C24E-FB42-AD4D-F7E3C82CE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97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8FF2F-1B61-B29B-BD94-F9922A415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5A25E-B789-2887-6984-1AC55F74E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5273AE-BD78-D1F0-EB6F-D630469D24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FB280-F638-55B1-DB2F-BC1AD59D0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BD20-8FF3-184A-A16B-B5D8AC4F66F9}" type="datetimeFigureOut">
              <a:rPr lang="en-US" smtClean="0"/>
              <a:t>1/15/24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37D9AC-1D5F-C433-178C-2131B413A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027733-AC15-A7E0-8660-645AD6246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2767-C24E-FB42-AD4D-F7E3C82CE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76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1EBE1-200B-C656-4545-27C24E062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9BEEFF-89C6-9C93-60A7-45D3B87E10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34DC51-9DB6-FC4B-144B-9D05AC2D47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F74B03-EC05-F53D-1424-7C9697878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BD20-8FF3-184A-A16B-B5D8AC4F66F9}" type="datetimeFigureOut">
              <a:rPr lang="en-US" smtClean="0"/>
              <a:t>1/15/24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8013E9-5091-CDFA-9AC6-7442C5FF9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171CE-D909-25FA-CE30-3936FDDF5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2767-C24E-FB42-AD4D-F7E3C82CE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559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B20FBD-2C9F-AA2D-670C-CE005AE4E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CC875A-0C59-B0A3-1BD6-004C06E72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2ADA6-1596-D595-8D3D-466D06230F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7BD20-8FF3-184A-A16B-B5D8AC4F66F9}" type="datetimeFigureOut">
              <a:rPr lang="en-US" smtClean="0"/>
              <a:t>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94C56-5334-C089-8CF2-65013CCABD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6D22C-75E6-DD85-B622-A30B41608F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92767-C24E-FB42-AD4D-F7E3C82CE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006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87721-6CFC-9E11-0CF4-7E6AFA2588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2023 Physiology Campaign Display Items and </a:t>
            </a:r>
            <a:b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General Discussion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E4826F-E109-BAB4-B538-9E03E03C14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January 16, 2023</a:t>
            </a:r>
          </a:p>
        </p:txBody>
      </p:sp>
    </p:spTree>
    <p:extLst>
      <p:ext uri="{BB962C8B-B14F-4D97-AF65-F5344CB8AC3E}">
        <p14:creationId xmlns:p14="http://schemas.microsoft.com/office/powerpoint/2010/main" val="3262300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50EE6-71E3-B0CC-7245-5ED6C7AA1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title and author list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C9D9AD-1002-E98F-6D48-CEBC2F4642C9}"/>
              </a:ext>
            </a:extLst>
          </p:cNvPr>
          <p:cNvSpPr txBox="1"/>
          <p:nvPr/>
        </p:nvSpPr>
        <p:spPr>
          <a:xfrm>
            <a:off x="184499" y="6260165"/>
            <a:ext cx="352334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there anyone missing here?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E52F8E-D4FC-E982-7A28-1B168AFFE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149" y="2007828"/>
            <a:ext cx="6931701" cy="329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78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8ECE0-B209-0EE7-C638-3084CFA08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questions/logistics to discuss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82F87-335E-36E7-4AFA-CDB5B281B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Does it make sense to include an assessment of AM community composition here?</a:t>
            </a:r>
          </a:p>
          <a:p>
            <a:pPr lvl="1"/>
            <a:r>
              <a:rPr lang="en-US" dirty="0"/>
              <a:t>Alternative: sister paper submitted alongside this paper?</a:t>
            </a:r>
          </a:p>
          <a:p>
            <a:pPr lvl="1"/>
            <a:endParaRPr lang="en-US" dirty="0"/>
          </a:p>
          <a:p>
            <a:r>
              <a:rPr lang="en-US" dirty="0"/>
              <a:t>Do these results merit standalone paper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Alternative: merge findings with this summer’s physiology campaign, which will have finer temporal resolution over longer measurement period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395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AA587A-20A2-97AE-0023-CD58D65A5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506" y="0"/>
            <a:ext cx="6429758" cy="667811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8B52805-0EBC-C955-109D-2BF3A79A955E}"/>
              </a:ext>
            </a:extLst>
          </p:cNvPr>
          <p:cNvSpPr txBox="1">
            <a:spLocks/>
          </p:cNvSpPr>
          <p:nvPr/>
        </p:nvSpPr>
        <p:spPr>
          <a:xfrm>
            <a:off x="809076" y="745545"/>
            <a:ext cx="3511393" cy="153763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500" dirty="0"/>
              <a:t>Tree canopy closure decreases net photosynthesis and stomatal conductance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72DEEF-F005-1FD7-7069-3014E622DCBC}"/>
              </a:ext>
            </a:extLst>
          </p:cNvPr>
          <p:cNvSpPr/>
          <p:nvPr/>
        </p:nvSpPr>
        <p:spPr>
          <a:xfrm>
            <a:off x="5853659" y="1143927"/>
            <a:ext cx="6232605" cy="2801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930522-369A-72FF-5E87-CC6AB4B207F7}"/>
              </a:ext>
            </a:extLst>
          </p:cNvPr>
          <p:cNvSpPr/>
          <p:nvPr/>
        </p:nvSpPr>
        <p:spPr>
          <a:xfrm>
            <a:off x="5853658" y="4136963"/>
            <a:ext cx="6232605" cy="2801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C63D672-BDB7-E508-D1B2-996523B1F7D0}"/>
              </a:ext>
            </a:extLst>
          </p:cNvPr>
          <p:cNvSpPr txBox="1">
            <a:spLocks/>
          </p:cNvSpPr>
          <p:nvPr/>
        </p:nvSpPr>
        <p:spPr>
          <a:xfrm>
            <a:off x="809075" y="2599329"/>
            <a:ext cx="3511393" cy="1537634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500" dirty="0"/>
              <a:t>Soil P increases </a:t>
            </a:r>
            <a:r>
              <a:rPr lang="en-US" sz="2500" i="1" dirty="0"/>
              <a:t>Trillium</a:t>
            </a:r>
            <a:r>
              <a:rPr lang="en-US" sz="2500" dirty="0"/>
              <a:t> stomatal conductance, but only when canopy is open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E80F70-99AD-B0BF-A9A5-AB2658839AA9}"/>
              </a:ext>
            </a:extLst>
          </p:cNvPr>
          <p:cNvSpPr/>
          <p:nvPr/>
        </p:nvSpPr>
        <p:spPr>
          <a:xfrm>
            <a:off x="10095875" y="2930577"/>
            <a:ext cx="457200" cy="24733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EACAA9-B1D4-0FA0-C9B6-512D6B88C989}"/>
              </a:ext>
            </a:extLst>
          </p:cNvPr>
          <p:cNvSpPr/>
          <p:nvPr/>
        </p:nvSpPr>
        <p:spPr>
          <a:xfrm>
            <a:off x="10095875" y="6163456"/>
            <a:ext cx="457200" cy="247338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279F7CE-0ECA-FE93-97F1-3F96E95A1F32}"/>
              </a:ext>
            </a:extLst>
          </p:cNvPr>
          <p:cNvSpPr txBox="1">
            <a:spLocks/>
          </p:cNvSpPr>
          <p:nvPr/>
        </p:nvSpPr>
        <p:spPr>
          <a:xfrm>
            <a:off x="809074" y="4453113"/>
            <a:ext cx="3511393" cy="1537634"/>
          </a:xfrm>
          <a:prstGeom prst="rect">
            <a:avLst/>
          </a:prstGeom>
          <a:ln w="28575"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500" dirty="0"/>
              <a:t>Soil N increases</a:t>
            </a:r>
            <a:r>
              <a:rPr lang="en-US" sz="2500" i="1" dirty="0"/>
              <a:t> Maianthemum</a:t>
            </a:r>
            <a:r>
              <a:rPr lang="en-US" sz="2500" dirty="0"/>
              <a:t> stomatal conductance but only in weeded plots where the canopy is open </a:t>
            </a:r>
          </a:p>
        </p:txBody>
      </p:sp>
    </p:spTree>
    <p:extLst>
      <p:ext uri="{BB962C8B-B14F-4D97-AF65-F5344CB8AC3E}">
        <p14:creationId xmlns:p14="http://schemas.microsoft.com/office/powerpoint/2010/main" val="1732335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84C5FF-74CC-960A-40A0-EFD2DC1AB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645" y="243590"/>
            <a:ext cx="6227656" cy="637082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2A106D5-D477-A531-A260-9E43CC81229D}"/>
              </a:ext>
            </a:extLst>
          </p:cNvPr>
          <p:cNvSpPr txBox="1">
            <a:spLocks/>
          </p:cNvSpPr>
          <p:nvPr/>
        </p:nvSpPr>
        <p:spPr>
          <a:xfrm>
            <a:off x="809076" y="745545"/>
            <a:ext cx="3511393" cy="153763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500" dirty="0"/>
              <a:t>Tree canopy closure decreases net photosynthesis and stomatal conductance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BEC468-68E5-CD0D-7613-2D4E5183531A}"/>
              </a:ext>
            </a:extLst>
          </p:cNvPr>
          <p:cNvSpPr/>
          <p:nvPr/>
        </p:nvSpPr>
        <p:spPr>
          <a:xfrm>
            <a:off x="5988570" y="1259530"/>
            <a:ext cx="4676932" cy="23234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901A62-D2D7-ED20-59BA-9ABF31332181}"/>
              </a:ext>
            </a:extLst>
          </p:cNvPr>
          <p:cNvSpPr/>
          <p:nvPr/>
        </p:nvSpPr>
        <p:spPr>
          <a:xfrm>
            <a:off x="5988570" y="4147635"/>
            <a:ext cx="4676932" cy="23234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7FE1C2-C198-2EF7-F5B6-282AFBD39FC0}"/>
              </a:ext>
            </a:extLst>
          </p:cNvPr>
          <p:cNvSpPr/>
          <p:nvPr/>
        </p:nvSpPr>
        <p:spPr>
          <a:xfrm>
            <a:off x="5988570" y="5111646"/>
            <a:ext cx="5962731" cy="23984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64C5BD-2811-FF8C-1AC5-337E65E9B78F}"/>
              </a:ext>
            </a:extLst>
          </p:cNvPr>
          <p:cNvSpPr/>
          <p:nvPr/>
        </p:nvSpPr>
        <p:spPr>
          <a:xfrm>
            <a:off x="5988570" y="3174345"/>
            <a:ext cx="5962731" cy="239843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C2918BB-43F4-A78F-2079-1CA5265CEBE5}"/>
              </a:ext>
            </a:extLst>
          </p:cNvPr>
          <p:cNvSpPr txBox="1">
            <a:spLocks/>
          </p:cNvSpPr>
          <p:nvPr/>
        </p:nvSpPr>
        <p:spPr>
          <a:xfrm>
            <a:off x="809075" y="2599329"/>
            <a:ext cx="3511393" cy="1537634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500" dirty="0"/>
              <a:t>Soil N decreases </a:t>
            </a:r>
            <a:r>
              <a:rPr lang="en-US" sz="2500" i="1" dirty="0"/>
              <a:t>Maianthemum</a:t>
            </a:r>
            <a:r>
              <a:rPr lang="en-US" sz="2500" dirty="0"/>
              <a:t> photosynthetic capacity in weeded plots (?)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AAB16AB-28E9-F191-940C-5DB0EDD7D8F4}"/>
              </a:ext>
            </a:extLst>
          </p:cNvPr>
          <p:cNvSpPr txBox="1">
            <a:spLocks/>
          </p:cNvSpPr>
          <p:nvPr/>
        </p:nvSpPr>
        <p:spPr>
          <a:xfrm>
            <a:off x="809074" y="4453113"/>
            <a:ext cx="3511393" cy="1537634"/>
          </a:xfrm>
          <a:prstGeom prst="rect">
            <a:avLst/>
          </a:prstGeom>
          <a:ln w="28575"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500" dirty="0"/>
              <a:t>Soil N increases </a:t>
            </a:r>
            <a:r>
              <a:rPr lang="en-US" sz="2500" i="1" dirty="0"/>
              <a:t>Trillium</a:t>
            </a:r>
            <a:r>
              <a:rPr lang="en-US" sz="2500" dirty="0"/>
              <a:t> photosynthetic capacity only in weeded plots where the canopy is closed</a:t>
            </a:r>
          </a:p>
        </p:txBody>
      </p:sp>
    </p:spTree>
    <p:extLst>
      <p:ext uri="{BB962C8B-B14F-4D97-AF65-F5344CB8AC3E}">
        <p14:creationId xmlns:p14="http://schemas.microsoft.com/office/powerpoint/2010/main" val="3514504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13B6AF-D1FE-862B-BC9B-5FCFC930D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044" y="296055"/>
            <a:ext cx="4695028" cy="626588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77114C3-8F91-9268-ED99-7FE4D24BD320}"/>
              </a:ext>
            </a:extLst>
          </p:cNvPr>
          <p:cNvSpPr txBox="1">
            <a:spLocks/>
          </p:cNvSpPr>
          <p:nvPr/>
        </p:nvSpPr>
        <p:spPr>
          <a:xfrm>
            <a:off x="1153850" y="1409075"/>
            <a:ext cx="3511393" cy="153763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500" dirty="0"/>
              <a:t>Tree canopy closure decreases </a:t>
            </a:r>
            <a:r>
              <a:rPr lang="en-US" sz="2500" dirty="0" err="1"/>
              <a:t>iWUE</a:t>
            </a:r>
            <a:r>
              <a:rPr lang="en-US" sz="2500" dirty="0"/>
              <a:t> and </a:t>
            </a:r>
            <a:r>
              <a:rPr lang="en-US" sz="2800" i="1" dirty="0"/>
              <a:t>V</a:t>
            </a:r>
            <a:r>
              <a:rPr lang="en-US" sz="2800" baseline="-25000" dirty="0"/>
              <a:t>cmax25</a:t>
            </a:r>
            <a:r>
              <a:rPr lang="en-US" sz="2800" dirty="0"/>
              <a:t>:</a:t>
            </a:r>
            <a:r>
              <a:rPr lang="en-US" sz="2800" i="1" dirty="0"/>
              <a:t>g</a:t>
            </a:r>
            <a:r>
              <a:rPr lang="en-US" sz="2800" baseline="-25000" dirty="0"/>
              <a:t>sw</a:t>
            </a:r>
            <a:r>
              <a:rPr lang="en-US" sz="2800" dirty="0"/>
              <a:t> in </a:t>
            </a:r>
            <a:r>
              <a:rPr lang="en-US" sz="2800" i="1" dirty="0"/>
              <a:t>Trillium</a:t>
            </a:r>
            <a:r>
              <a:rPr lang="en-US" sz="2500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2915B2-CB3D-6C67-7934-548C52706C2C}"/>
              </a:ext>
            </a:extLst>
          </p:cNvPr>
          <p:cNvSpPr txBox="1">
            <a:spLocks/>
          </p:cNvSpPr>
          <p:nvPr/>
        </p:nvSpPr>
        <p:spPr>
          <a:xfrm>
            <a:off x="1153849" y="3262859"/>
            <a:ext cx="3511393" cy="1537634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500" dirty="0"/>
              <a:t>Soil P decreases </a:t>
            </a:r>
            <a:r>
              <a:rPr lang="en-US" sz="2500" i="1" dirty="0"/>
              <a:t>Trillium</a:t>
            </a:r>
            <a:r>
              <a:rPr lang="en-US" sz="2500" dirty="0"/>
              <a:t> </a:t>
            </a:r>
            <a:r>
              <a:rPr lang="en-US" sz="2500" dirty="0" err="1"/>
              <a:t>iWUE</a:t>
            </a:r>
            <a:r>
              <a:rPr lang="en-US" sz="2500" dirty="0"/>
              <a:t> in weeded plots only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F56103-4B2B-2735-7CEF-EA118BB641BA}"/>
              </a:ext>
            </a:extLst>
          </p:cNvPr>
          <p:cNvSpPr/>
          <p:nvPr/>
        </p:nvSpPr>
        <p:spPr>
          <a:xfrm>
            <a:off x="6887980" y="1296649"/>
            <a:ext cx="4483092" cy="2248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03C0E3-E778-59A9-5516-E21942FCEB20}"/>
              </a:ext>
            </a:extLst>
          </p:cNvPr>
          <p:cNvSpPr/>
          <p:nvPr/>
        </p:nvSpPr>
        <p:spPr>
          <a:xfrm>
            <a:off x="9608695" y="2503357"/>
            <a:ext cx="412230" cy="23234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042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0AF15-B7B7-BE02-6C58-572C3CD90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Linear mixed effect models</a:t>
            </a:r>
          </a:p>
          <a:p>
            <a:pPr lvl="1"/>
            <a:r>
              <a:rPr lang="en-US" i="1" dirty="0"/>
              <a:t>Alliaria</a:t>
            </a:r>
            <a:r>
              <a:rPr lang="en-US" dirty="0"/>
              <a:t> treatment included as </a:t>
            </a:r>
            <a:r>
              <a:rPr lang="en-US" u="sng" dirty="0"/>
              <a:t>categorical</a:t>
            </a:r>
            <a:r>
              <a:rPr lang="en-US" dirty="0"/>
              <a:t> fixed effect in all models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Soil characteristics</a:t>
            </a:r>
            <a:endParaRPr lang="en-US" i="1" dirty="0"/>
          </a:p>
          <a:p>
            <a:pPr lvl="1"/>
            <a:r>
              <a:rPr lang="en-US" dirty="0"/>
              <a:t>Variable ~ </a:t>
            </a:r>
            <a:r>
              <a:rPr lang="en-US" i="1" dirty="0"/>
              <a:t>Alliaria</a:t>
            </a:r>
            <a:r>
              <a:rPr lang="en-US" dirty="0"/>
              <a:t> treatment * tree canopy status + (1 | plot)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Physiology traits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Variable ~ </a:t>
            </a:r>
            <a:r>
              <a:rPr lang="en-US" i="1" dirty="0">
                <a:solidFill>
                  <a:schemeClr val="bg1"/>
                </a:solidFill>
              </a:rPr>
              <a:t>Alliaria</a:t>
            </a:r>
            <a:r>
              <a:rPr lang="en-US" dirty="0">
                <a:solidFill>
                  <a:schemeClr val="bg1"/>
                </a:solidFill>
              </a:rPr>
              <a:t> treatment * tree canopy status * (soil N availability +  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	   phosphate availability) + (1 | plot)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271715F-A74C-8213-5D37-D9CEB8FF3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Approach</a:t>
            </a:r>
          </a:p>
        </p:txBody>
      </p:sp>
    </p:spTree>
    <p:extLst>
      <p:ext uri="{BB962C8B-B14F-4D97-AF65-F5344CB8AC3E}">
        <p14:creationId xmlns:p14="http://schemas.microsoft.com/office/powerpoint/2010/main" val="4245328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4495396-9F18-E6DB-4C50-0B7FB09AB4E5}"/>
              </a:ext>
            </a:extLst>
          </p:cNvPr>
          <p:cNvSpPr txBox="1">
            <a:spLocks/>
          </p:cNvSpPr>
          <p:nvPr/>
        </p:nvSpPr>
        <p:spPr>
          <a:xfrm>
            <a:off x="729012" y="3673582"/>
            <a:ext cx="3511393" cy="15015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500" dirty="0"/>
              <a:t>Soil nitrogen availability decreases with tree canopy closure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B63E792-C900-6512-D5FD-E939F58DC495}"/>
              </a:ext>
            </a:extLst>
          </p:cNvPr>
          <p:cNvSpPr txBox="1">
            <a:spLocks/>
          </p:cNvSpPr>
          <p:nvPr/>
        </p:nvSpPr>
        <p:spPr>
          <a:xfrm>
            <a:off x="729013" y="1069293"/>
            <a:ext cx="3511392" cy="1501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500" i="1" dirty="0"/>
              <a:t>Alliaria</a:t>
            </a:r>
            <a:r>
              <a:rPr lang="en-US" sz="2500" dirty="0"/>
              <a:t> presence does not affect soil nutrient availability</a:t>
            </a:r>
          </a:p>
        </p:txBody>
      </p:sp>
      <p:pic>
        <p:nvPicPr>
          <p:cNvPr id="4" name="Picture 3" descr="A group of trees with different colored boxes&#10;&#10;Description automatically generated with medium confidence">
            <a:extLst>
              <a:ext uri="{FF2B5EF4-FFF2-40B4-BE49-F238E27FC236}">
                <a16:creationId xmlns:a16="http://schemas.microsoft.com/office/drawing/2014/main" id="{90DA9A11-9F76-4119-6E66-01AB88977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974" y="643890"/>
            <a:ext cx="6962775" cy="557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60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0AF15-B7B7-BE02-6C58-572C3CD90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Linear mixed effect models</a:t>
            </a:r>
          </a:p>
          <a:p>
            <a:pPr lvl="1"/>
            <a:r>
              <a:rPr lang="en-US" i="1" dirty="0"/>
              <a:t>Alliaria</a:t>
            </a:r>
            <a:r>
              <a:rPr lang="en-US" dirty="0"/>
              <a:t> treatment included as </a:t>
            </a:r>
            <a:r>
              <a:rPr lang="en-US" u="sng" dirty="0"/>
              <a:t>categorical</a:t>
            </a:r>
            <a:r>
              <a:rPr lang="en-US" dirty="0"/>
              <a:t> fixed effect in all models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Soil characteristics</a:t>
            </a:r>
            <a:endParaRPr lang="en-US" i="1" dirty="0"/>
          </a:p>
          <a:p>
            <a:pPr lvl="1"/>
            <a:r>
              <a:rPr lang="en-US" dirty="0"/>
              <a:t>Variable ~ </a:t>
            </a:r>
            <a:r>
              <a:rPr lang="en-US" i="1" dirty="0"/>
              <a:t>Alliaria</a:t>
            </a:r>
            <a:r>
              <a:rPr lang="en-US" dirty="0"/>
              <a:t> treatment * tree canopy status + (1 | plot)</a:t>
            </a:r>
          </a:p>
          <a:p>
            <a:pPr lvl="1"/>
            <a:endParaRPr lang="en-US" dirty="0"/>
          </a:p>
          <a:p>
            <a:r>
              <a:rPr lang="en-US" dirty="0"/>
              <a:t>Physiology traits</a:t>
            </a:r>
          </a:p>
          <a:p>
            <a:pPr lvl="1"/>
            <a:r>
              <a:rPr lang="en-US" dirty="0"/>
              <a:t>Variable ~ </a:t>
            </a:r>
            <a:r>
              <a:rPr lang="en-US" i="1" dirty="0"/>
              <a:t>Alliaria</a:t>
            </a:r>
            <a:r>
              <a:rPr lang="en-US" dirty="0"/>
              <a:t> treatment * tree canopy status </a:t>
            </a:r>
            <a:r>
              <a:rPr lang="en-US" b="1" dirty="0">
                <a:solidFill>
                  <a:srgbClr val="0070C0"/>
                </a:solidFill>
              </a:rPr>
              <a:t>* (soil N availability +   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</a:rPr>
              <a:t>	   phosphate availability) </a:t>
            </a:r>
            <a:r>
              <a:rPr lang="en-US" dirty="0"/>
              <a:t>+ (1 | plot)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271715F-A74C-8213-5D37-D9CEB8FF3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Approach</a:t>
            </a:r>
          </a:p>
        </p:txBody>
      </p:sp>
    </p:spTree>
    <p:extLst>
      <p:ext uri="{BB962C8B-B14F-4D97-AF65-F5344CB8AC3E}">
        <p14:creationId xmlns:p14="http://schemas.microsoft.com/office/powerpoint/2010/main" val="2134606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DB0C58AA-F304-DBE4-2B2D-C4365A3283CF}"/>
              </a:ext>
            </a:extLst>
          </p:cNvPr>
          <p:cNvSpPr txBox="1">
            <a:spLocks/>
          </p:cNvSpPr>
          <p:nvPr/>
        </p:nvSpPr>
        <p:spPr>
          <a:xfrm>
            <a:off x="966866" y="547141"/>
            <a:ext cx="4127979" cy="24883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i="1" dirty="0" err="1"/>
              <a:t>Alliaria</a:t>
            </a:r>
            <a:r>
              <a:rPr lang="en-US" sz="3000" dirty="0"/>
              <a:t> does not modify </a:t>
            </a:r>
            <a:r>
              <a:rPr lang="en-US" sz="3000" i="1" dirty="0"/>
              <a:t>Trillium</a:t>
            </a:r>
            <a:r>
              <a:rPr lang="en-US" sz="3000" dirty="0"/>
              <a:t> net photosynthesis or stomatal conductance</a:t>
            </a:r>
            <a:endParaRPr lang="en-US" sz="3000" i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8284F7-0C7B-2B0F-5B8E-660C1DCED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220" y="0"/>
            <a:ext cx="457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EAFB82E5-D352-556C-A01B-F51F6B696EBA}"/>
              </a:ext>
            </a:extLst>
          </p:cNvPr>
          <p:cNvSpPr txBox="1">
            <a:spLocks/>
          </p:cNvSpPr>
          <p:nvPr/>
        </p:nvSpPr>
        <p:spPr>
          <a:xfrm>
            <a:off x="966866" y="3690079"/>
            <a:ext cx="4127979" cy="24883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i="1" dirty="0" err="1"/>
              <a:t>Alliaria</a:t>
            </a:r>
            <a:r>
              <a:rPr lang="en-US" sz="3000" dirty="0"/>
              <a:t> decreases </a:t>
            </a:r>
            <a:r>
              <a:rPr lang="en-US" sz="3000" i="1" dirty="0"/>
              <a:t>Maianthemum</a:t>
            </a:r>
            <a:r>
              <a:rPr lang="en-US" sz="3000" dirty="0"/>
              <a:t> net photosynthesis and stomatal conductance</a:t>
            </a:r>
            <a:endParaRPr lang="en-US" sz="3000" i="1" dirty="0"/>
          </a:p>
        </p:txBody>
      </p:sp>
    </p:spTree>
    <p:extLst>
      <p:ext uri="{BB962C8B-B14F-4D97-AF65-F5344CB8AC3E}">
        <p14:creationId xmlns:p14="http://schemas.microsoft.com/office/powerpoint/2010/main" val="2834239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B01AF068-F601-2F77-131A-38D7D3446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0" y="0"/>
            <a:ext cx="62865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B369E61-F6D3-E048-7DEB-F870A50E28C6}"/>
              </a:ext>
            </a:extLst>
          </p:cNvPr>
          <p:cNvSpPr txBox="1">
            <a:spLocks/>
          </p:cNvSpPr>
          <p:nvPr/>
        </p:nvSpPr>
        <p:spPr>
          <a:xfrm>
            <a:off x="966866" y="547141"/>
            <a:ext cx="4127979" cy="24883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i="1" dirty="0" err="1"/>
              <a:t>Alliaria</a:t>
            </a:r>
            <a:r>
              <a:rPr lang="en-US" sz="3000" dirty="0"/>
              <a:t> decreases </a:t>
            </a:r>
            <a:r>
              <a:rPr lang="en-US" sz="3000" i="1" dirty="0"/>
              <a:t>Trillium V</a:t>
            </a:r>
            <a:r>
              <a:rPr lang="en-US" sz="3000" baseline="-25000" dirty="0"/>
              <a:t>cmax25</a:t>
            </a:r>
            <a:r>
              <a:rPr lang="en-US" sz="3000" dirty="0"/>
              <a:t> and </a:t>
            </a:r>
            <a:r>
              <a:rPr lang="en-US" sz="3000" i="1" dirty="0"/>
              <a:t>J</a:t>
            </a:r>
            <a:r>
              <a:rPr lang="en-US" sz="3000" baseline="-25000" dirty="0"/>
              <a:t>max25</a:t>
            </a:r>
            <a:r>
              <a:rPr lang="en-US" sz="3000" dirty="0"/>
              <a:t>, but only when tree canopy is closed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5E7491E-828B-9037-B1CC-7A69D3F7D8F2}"/>
              </a:ext>
            </a:extLst>
          </p:cNvPr>
          <p:cNvSpPr txBox="1">
            <a:spLocks/>
          </p:cNvSpPr>
          <p:nvPr/>
        </p:nvSpPr>
        <p:spPr>
          <a:xfrm>
            <a:off x="966866" y="3365292"/>
            <a:ext cx="4127979" cy="26532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i="1" dirty="0" err="1"/>
              <a:t>Alliaria</a:t>
            </a:r>
            <a:r>
              <a:rPr lang="en-US" sz="3000" dirty="0"/>
              <a:t> does not change </a:t>
            </a:r>
            <a:r>
              <a:rPr lang="en-US" sz="3000" i="1" dirty="0"/>
              <a:t>Maianthemum V</a:t>
            </a:r>
            <a:r>
              <a:rPr lang="en-US" sz="3000" baseline="-25000" dirty="0"/>
              <a:t>cmax25</a:t>
            </a:r>
            <a:r>
              <a:rPr lang="en-US" sz="3000" dirty="0"/>
              <a:t>, but decreases </a:t>
            </a:r>
            <a:r>
              <a:rPr lang="en-US" sz="3000" i="1" dirty="0"/>
              <a:t>J</a:t>
            </a:r>
            <a:r>
              <a:rPr lang="en-US" sz="3000" baseline="-25000" dirty="0"/>
              <a:t>max25 </a:t>
            </a:r>
            <a:r>
              <a:rPr lang="en-US" sz="3000" dirty="0"/>
              <a:t>when tree canopy is closed </a:t>
            </a:r>
          </a:p>
        </p:txBody>
      </p:sp>
    </p:spTree>
    <p:extLst>
      <p:ext uri="{BB962C8B-B14F-4D97-AF65-F5344CB8AC3E}">
        <p14:creationId xmlns:p14="http://schemas.microsoft.com/office/powerpoint/2010/main" val="1703128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3227558-AD2B-439D-870B-85226B555EDE}"/>
              </a:ext>
            </a:extLst>
          </p:cNvPr>
          <p:cNvSpPr txBox="1">
            <a:spLocks/>
          </p:cNvSpPr>
          <p:nvPr/>
        </p:nvSpPr>
        <p:spPr>
          <a:xfrm>
            <a:off x="966866" y="547141"/>
            <a:ext cx="4127979" cy="24883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i="1" dirty="0" err="1"/>
              <a:t>Alliaria</a:t>
            </a:r>
            <a:r>
              <a:rPr lang="en-US" sz="3000" dirty="0"/>
              <a:t> increases </a:t>
            </a:r>
            <a:r>
              <a:rPr lang="en-US" sz="3000" i="1" dirty="0"/>
              <a:t>Trillium</a:t>
            </a:r>
            <a:r>
              <a:rPr lang="en-US" sz="3000" dirty="0"/>
              <a:t> </a:t>
            </a:r>
            <a:r>
              <a:rPr lang="en-US" sz="3000" dirty="0" err="1"/>
              <a:t>iWUE</a:t>
            </a:r>
            <a:r>
              <a:rPr lang="en-US" sz="3000" dirty="0"/>
              <a:t> but does not alter </a:t>
            </a:r>
            <a:r>
              <a:rPr lang="en-US" sz="3000" i="1" dirty="0"/>
              <a:t>V</a:t>
            </a:r>
            <a:r>
              <a:rPr lang="en-US" sz="3000" baseline="-25000" dirty="0"/>
              <a:t>cmax25</a:t>
            </a:r>
            <a:r>
              <a:rPr lang="en-US" sz="3000" dirty="0"/>
              <a:t>:</a:t>
            </a:r>
            <a:r>
              <a:rPr lang="en-US" sz="3000" i="1" dirty="0"/>
              <a:t>g</a:t>
            </a:r>
            <a:r>
              <a:rPr lang="en-US" sz="3000" baseline="-25000" dirty="0"/>
              <a:t>sw</a:t>
            </a:r>
            <a:endParaRPr lang="en-US" sz="30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33049FE-45EE-AE2D-A377-B0E2A2C6FFE4}"/>
              </a:ext>
            </a:extLst>
          </p:cNvPr>
          <p:cNvSpPr txBox="1">
            <a:spLocks/>
          </p:cNvSpPr>
          <p:nvPr/>
        </p:nvSpPr>
        <p:spPr>
          <a:xfrm>
            <a:off x="966866" y="3365292"/>
            <a:ext cx="4127979" cy="26532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i="1" dirty="0" err="1"/>
              <a:t>Alliaria</a:t>
            </a:r>
            <a:r>
              <a:rPr lang="en-US" sz="3000" dirty="0"/>
              <a:t> increases </a:t>
            </a:r>
            <a:r>
              <a:rPr lang="en-US" sz="3000" i="1" dirty="0"/>
              <a:t>Maianthemum </a:t>
            </a:r>
            <a:r>
              <a:rPr lang="en-US" sz="3000" dirty="0" err="1"/>
              <a:t>iWUE</a:t>
            </a:r>
            <a:r>
              <a:rPr lang="en-US" sz="3000" dirty="0"/>
              <a:t> and </a:t>
            </a:r>
            <a:r>
              <a:rPr lang="en-US" sz="3000" i="1" dirty="0"/>
              <a:t>V</a:t>
            </a:r>
            <a:r>
              <a:rPr lang="en-US" sz="3000" baseline="-25000" dirty="0"/>
              <a:t>cmax25</a:t>
            </a:r>
            <a:r>
              <a:rPr lang="en-US" sz="3000" dirty="0"/>
              <a:t>:</a:t>
            </a:r>
            <a:r>
              <a:rPr lang="en-US" sz="3000" i="1" dirty="0"/>
              <a:t>g</a:t>
            </a:r>
            <a:r>
              <a:rPr lang="en-US" sz="3000" baseline="-25000" dirty="0"/>
              <a:t>sw</a:t>
            </a:r>
          </a:p>
        </p:txBody>
      </p:sp>
      <p:pic>
        <p:nvPicPr>
          <p:cNvPr id="13" name="Picture 12" descr="A collage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8F4822B6-D8A6-52F0-E3A2-238E4C9B0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510" y="547141"/>
            <a:ext cx="5999813" cy="599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199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907E6-EE8F-DD9F-8406-8739483E2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 (so far)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11AEC-5948-406A-7E25-07976D744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94554" cy="4667250"/>
          </a:xfrm>
        </p:spPr>
        <p:txBody>
          <a:bodyPr>
            <a:normAutofit/>
          </a:bodyPr>
          <a:lstStyle/>
          <a:p>
            <a:r>
              <a:rPr lang="en-US" i="1" dirty="0" err="1"/>
              <a:t>Alliaria</a:t>
            </a:r>
            <a:r>
              <a:rPr lang="en-US" dirty="0"/>
              <a:t> presence decreased </a:t>
            </a:r>
            <a:r>
              <a:rPr lang="en-US" i="1" dirty="0"/>
              <a:t>Maianthemum</a:t>
            </a:r>
            <a:r>
              <a:rPr lang="en-US" dirty="0"/>
              <a:t> net photosynthesis through reduced stomatal conductance</a:t>
            </a:r>
          </a:p>
          <a:p>
            <a:endParaRPr lang="en-US" dirty="0"/>
          </a:p>
          <a:p>
            <a:pPr lvl="1"/>
            <a:r>
              <a:rPr lang="en-US" dirty="0"/>
              <a:t>No effect of </a:t>
            </a:r>
            <a:r>
              <a:rPr lang="en-US" i="1" dirty="0" err="1"/>
              <a:t>Alliaria</a:t>
            </a:r>
            <a:r>
              <a:rPr lang="en-US" dirty="0"/>
              <a:t> presence on indices of photosynthetic capacity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Suggests that </a:t>
            </a:r>
            <a:r>
              <a:rPr lang="en-US" i="1" dirty="0" err="1"/>
              <a:t>Alliaria</a:t>
            </a:r>
            <a:r>
              <a:rPr lang="en-US" dirty="0"/>
              <a:t> presence may alter </a:t>
            </a:r>
            <a:r>
              <a:rPr lang="en-US" i="1" dirty="0"/>
              <a:t>Maianthemum</a:t>
            </a:r>
            <a:r>
              <a:rPr lang="en-US" dirty="0"/>
              <a:t> cost of H</a:t>
            </a:r>
            <a:r>
              <a:rPr lang="en-US" baseline="-25000" dirty="0"/>
              <a:t>2</a:t>
            </a:r>
            <a:r>
              <a:rPr lang="en-US" dirty="0"/>
              <a:t>O uptake?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F06C85-02FF-AD3D-B63E-74DAB7F2D3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54"/>
          <a:stretch/>
        </p:blipFill>
        <p:spPr>
          <a:xfrm>
            <a:off x="8364511" y="0"/>
            <a:ext cx="2310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346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907E6-EE8F-DD9F-8406-8739483E2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 (so far)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11AEC-5948-406A-7E25-07976D744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94554" cy="4667250"/>
          </a:xfrm>
        </p:spPr>
        <p:txBody>
          <a:bodyPr>
            <a:normAutofit lnSpcReduction="10000"/>
          </a:bodyPr>
          <a:lstStyle/>
          <a:p>
            <a:r>
              <a:rPr lang="en-US" i="1" dirty="0" err="1"/>
              <a:t>Alliaria</a:t>
            </a:r>
            <a:r>
              <a:rPr lang="en-US" dirty="0"/>
              <a:t> presence decreased </a:t>
            </a:r>
            <a:r>
              <a:rPr lang="en-US" i="1" dirty="0"/>
              <a:t>Trillium</a:t>
            </a:r>
            <a:r>
              <a:rPr lang="en-US" dirty="0"/>
              <a:t> photosynthetic capacity, but only after tree canopy had closed</a:t>
            </a:r>
          </a:p>
          <a:p>
            <a:endParaRPr lang="en-US" dirty="0"/>
          </a:p>
          <a:p>
            <a:pPr lvl="1"/>
            <a:r>
              <a:rPr lang="en-US" dirty="0"/>
              <a:t>No effect of </a:t>
            </a:r>
            <a:r>
              <a:rPr lang="en-US" i="1" dirty="0" err="1"/>
              <a:t>Alliaria</a:t>
            </a:r>
            <a:r>
              <a:rPr lang="en-US" dirty="0"/>
              <a:t> presence on </a:t>
            </a:r>
            <a:r>
              <a:rPr lang="en-US" i="1" dirty="0"/>
              <a:t>Trillium</a:t>
            </a:r>
            <a:r>
              <a:rPr lang="en-US" dirty="0"/>
              <a:t> net photosynthesis or stomatal conductance</a:t>
            </a:r>
          </a:p>
          <a:p>
            <a:pPr lvl="1"/>
            <a:endParaRPr lang="en-US" dirty="0"/>
          </a:p>
          <a:p>
            <a:pPr lvl="1"/>
            <a:r>
              <a:rPr lang="en-US" i="1" dirty="0" err="1"/>
              <a:t>Alliaria</a:t>
            </a:r>
            <a:r>
              <a:rPr lang="en-US" dirty="0"/>
              <a:t> presence may increase </a:t>
            </a:r>
            <a:r>
              <a:rPr lang="en-US" i="1" dirty="0"/>
              <a:t>Trillium</a:t>
            </a:r>
            <a:r>
              <a:rPr lang="en-US" dirty="0"/>
              <a:t> cost of nutrient uptake</a:t>
            </a:r>
          </a:p>
          <a:p>
            <a:pPr lvl="1"/>
            <a:endParaRPr lang="en-US" i="1" dirty="0"/>
          </a:p>
          <a:p>
            <a:pPr lvl="2"/>
            <a:r>
              <a:rPr lang="en-US" dirty="0"/>
              <a:t>May only </a:t>
            </a:r>
            <a:r>
              <a:rPr lang="en-US"/>
              <a:t>be apparent </a:t>
            </a:r>
            <a:r>
              <a:rPr lang="en-US" dirty="0"/>
              <a:t>when </a:t>
            </a:r>
            <a:r>
              <a:rPr lang="en-US"/>
              <a:t>soil resources </a:t>
            </a:r>
            <a:r>
              <a:rPr lang="en-US" dirty="0"/>
              <a:t>are low and reliance on AM </a:t>
            </a:r>
            <a:r>
              <a:rPr lang="en-US"/>
              <a:t>fungi increases</a:t>
            </a:r>
            <a:endParaRPr lang="en-US" dirty="0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4F9D4DE4-AC89-A18C-B09D-CAF20546AB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295"/>
          <a:stretch/>
        </p:blipFill>
        <p:spPr>
          <a:xfrm>
            <a:off x="10890354" y="0"/>
            <a:ext cx="1301646" cy="6858000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78168C58-AACE-0E4C-A65C-25B5E1AEDC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596"/>
          <a:stretch/>
        </p:blipFill>
        <p:spPr>
          <a:xfrm>
            <a:off x="8413229" y="0"/>
            <a:ext cx="24771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7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487</Words>
  <Application>Microsoft Macintosh PowerPoint</Application>
  <PresentationFormat>Widescreen</PresentationFormat>
  <Paragraphs>68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2023 Physiology Campaign Display Items and  General Discussion</vt:lpstr>
      <vt:lpstr>Statistical Approach</vt:lpstr>
      <vt:lpstr>PowerPoint Presentation</vt:lpstr>
      <vt:lpstr>Statistical Approach</vt:lpstr>
      <vt:lpstr>PowerPoint Presentation</vt:lpstr>
      <vt:lpstr>PowerPoint Presentation</vt:lpstr>
      <vt:lpstr>PowerPoint Presentation</vt:lpstr>
      <vt:lpstr>Key takeaways (so far)</vt:lpstr>
      <vt:lpstr>Key takeaways (so far)</vt:lpstr>
      <vt:lpstr>Proposed title and author list</vt:lpstr>
      <vt:lpstr>Some questions/logistics to discuss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2023 TT Physiology Paper Display Items and  General Discussion</dc:title>
  <dc:creator>Perkowski, Evan A</dc:creator>
  <cp:lastModifiedBy>Perkowski, Evan A</cp:lastModifiedBy>
  <cp:revision>8</cp:revision>
  <dcterms:created xsi:type="dcterms:W3CDTF">2024-01-09T21:12:34Z</dcterms:created>
  <dcterms:modified xsi:type="dcterms:W3CDTF">2024-01-16T00:19:16Z</dcterms:modified>
</cp:coreProperties>
</file>